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6"/>
  </p:notesMasterIdLst>
  <p:handoutMasterIdLst>
    <p:handoutMasterId r:id="rId17"/>
  </p:handoutMasterIdLst>
  <p:sldIdLst>
    <p:sldId id="421" r:id="rId2"/>
    <p:sldId id="406" r:id="rId3"/>
    <p:sldId id="469" r:id="rId4"/>
    <p:sldId id="462" r:id="rId5"/>
    <p:sldId id="370" r:id="rId6"/>
    <p:sldId id="366" r:id="rId7"/>
    <p:sldId id="395" r:id="rId8"/>
    <p:sldId id="371" r:id="rId9"/>
    <p:sldId id="463" r:id="rId10"/>
    <p:sldId id="464" r:id="rId11"/>
    <p:sldId id="465" r:id="rId12"/>
    <p:sldId id="466" r:id="rId13"/>
    <p:sldId id="467" r:id="rId14"/>
    <p:sldId id="468" r:id="rId15"/>
  </p:sldIdLst>
  <p:sldSz cx="9144000" cy="6858000" type="screen4x3"/>
  <p:notesSz cx="6692900" cy="98679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9490"/>
    <a:srgbClr val="0000FF"/>
    <a:srgbClr val="8A0000"/>
    <a:srgbClr val="994405"/>
    <a:srgbClr val="FFFF99"/>
    <a:srgbClr val="FF9966"/>
    <a:srgbClr val="CCCC00"/>
    <a:srgbClr val="FFFF66"/>
    <a:srgbClr val="66CCFF"/>
    <a:srgbClr val="2F28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78" autoAdjust="0"/>
    <p:restoredTop sz="82500" autoAdjust="0"/>
  </p:normalViewPr>
  <p:slideViewPr>
    <p:cSldViewPr>
      <p:cViewPr>
        <p:scale>
          <a:sx n="82" d="100"/>
          <a:sy n="82" d="100"/>
        </p:scale>
        <p:origin x="-1662" y="-3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2" d="100"/>
        <a:sy n="72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036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5" tIns="47312" rIns="94625" bIns="47312" numCol="1" anchor="t" anchorCtr="0" compatLnSpc="1">
            <a:prstTxWarp prst="textNoShape">
              <a:avLst/>
            </a:prstTxWarp>
          </a:bodyPr>
          <a:lstStyle>
            <a:lvl1pPr defTabSz="94615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92538" y="0"/>
            <a:ext cx="290036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5" tIns="47312" rIns="94625" bIns="47312" numCol="1" anchor="t" anchorCtr="0" compatLnSpc="1">
            <a:prstTxWarp prst="textNoShape">
              <a:avLst/>
            </a:prstTxWarp>
          </a:bodyPr>
          <a:lstStyle>
            <a:lvl1pPr algn="r" defTabSz="94615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4188"/>
            <a:ext cx="290036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5" tIns="47312" rIns="94625" bIns="47312" numCol="1" anchor="b" anchorCtr="0" compatLnSpc="1">
            <a:prstTxWarp prst="textNoShape">
              <a:avLst/>
            </a:prstTxWarp>
          </a:bodyPr>
          <a:lstStyle>
            <a:lvl1pPr defTabSz="94615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92538" y="9374188"/>
            <a:ext cx="290036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5" tIns="47312" rIns="94625" bIns="47312" numCol="1" anchor="b" anchorCtr="0" compatLnSpc="1">
            <a:prstTxWarp prst="textNoShape">
              <a:avLst/>
            </a:prstTxWarp>
          </a:bodyPr>
          <a:lstStyle>
            <a:lvl1pPr algn="r" defTabSz="94615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53B9B89-DF1D-4253-AFBA-4AA405D8CDE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42946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036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5" tIns="47312" rIns="94625" bIns="47312" numCol="1" anchor="t" anchorCtr="0" compatLnSpc="1">
            <a:prstTxWarp prst="textNoShape">
              <a:avLst/>
            </a:prstTxWarp>
          </a:bodyPr>
          <a:lstStyle>
            <a:lvl1pPr defTabSz="94615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92538" y="0"/>
            <a:ext cx="290036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5" tIns="47312" rIns="94625" bIns="47312" numCol="1" anchor="t" anchorCtr="0" compatLnSpc="1">
            <a:prstTxWarp prst="textNoShape">
              <a:avLst/>
            </a:prstTxWarp>
          </a:bodyPr>
          <a:lstStyle>
            <a:lvl1pPr algn="r" defTabSz="94615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79475" y="739775"/>
            <a:ext cx="4933950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2175" y="4687888"/>
            <a:ext cx="4908550" cy="444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5" tIns="47312" rIns="94625" bIns="473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4188"/>
            <a:ext cx="290036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5" tIns="47312" rIns="94625" bIns="47312" numCol="1" anchor="b" anchorCtr="0" compatLnSpc="1">
            <a:prstTxWarp prst="textNoShape">
              <a:avLst/>
            </a:prstTxWarp>
          </a:bodyPr>
          <a:lstStyle>
            <a:lvl1pPr defTabSz="94615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92538" y="9374188"/>
            <a:ext cx="290036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25" tIns="47312" rIns="94625" bIns="47312" numCol="1" anchor="b" anchorCtr="0" compatLnSpc="1">
            <a:prstTxWarp prst="textNoShape">
              <a:avLst/>
            </a:prstTxWarp>
          </a:bodyPr>
          <a:lstStyle>
            <a:lvl1pPr algn="r" defTabSz="946150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F9C24F8-86C0-40CF-97C6-1FDC084B78E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96547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PE" sz="1200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Hemos podido observar en las exposiciones de este evento el trabajo permanente de las Administraciones Tributarias para establecer estrategias </a:t>
            </a:r>
            <a:r>
              <a:rPr lang="es-PE" sz="1200" kern="1200" dirty="0" err="1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antielusivas</a:t>
            </a:r>
            <a:r>
              <a:rPr lang="es-PE" sz="1200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, evitar el fraude en la valoración de las exportaciones y establecer mecanismos de lucha contra la evasión.</a:t>
            </a:r>
          </a:p>
          <a:p>
            <a:r>
              <a:rPr lang="es-PE" sz="1200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La lucha contra la evasión tributaria y el contrabando constituye hoy en día un tema central en las agendas políticas de los países latinoamericanos, debido a su elevado impacto en la estabilidad económica, en las estrategias de desarrollo y en la gobernabilidad en general. Aunque las estrategias de control o fiscalización tributaria son fundamentales en dicha lucha, resulta claro que el esfuerzo por controlar el cumplimiento tributario y generar un riesgo creíble ante el incumplimiento no basta por sí solo para vencer las prácticas de evasión. Es necesario desarrollar una cultura tributaria, que permita a los ciudadanos concebir las obligaciones tributarias como un deber sustantivo, acorde con los valores democráticos. Un mayor nivel de conciencia cívica respecto al cumplimiento tributario, junto a una percepción de riesgo efectivo por el incumplimiento, permitirá a nuestro país  disminuir los elevados índices de evasión y contrabando existentes.</a:t>
            </a:r>
          </a:p>
          <a:p>
            <a:endParaRPr lang="es-P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9C24F8-86C0-40CF-97C6-1FDC084B78EC}" type="slidenum">
              <a:rPr lang="es-ES" smtClean="0"/>
              <a:pPr>
                <a:defRPr/>
              </a:pPr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PE" sz="1200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Hemos podido observar en las exposiciones de este evento el trabajo permanente de las Administraciones Tributarias para establecer estrategias </a:t>
            </a:r>
            <a:r>
              <a:rPr lang="es-PE" sz="1200" kern="1200" dirty="0" err="1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antielusivas</a:t>
            </a:r>
            <a:r>
              <a:rPr lang="es-PE" sz="1200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, evitar el fraude en la valoración de las exportaciones y establecer mecanismos de lucha contra la evasión.</a:t>
            </a:r>
          </a:p>
          <a:p>
            <a:r>
              <a:rPr lang="es-PE" sz="1200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La lucha contra la evasión tributaria y el contrabando constituye hoy en día un tema central en las agendas políticas de los países latinoamericanos, debido a su elevado impacto en la estabilidad económica, en las estrategias de desarrollo y en la gobernabilidad en general. Aunque las estrategias de control o fiscalización tributaria son fundamentales en dicha lucha, resulta claro que el esfuerzo por controlar el cumplimiento tributario y generar un riesgo creíble ante el incumplimiento no basta por sí solo para vencer las prácticas de evasión. Es necesario desarrollar una cultura tributaria, que permita a los ciudadanos concebir las obligaciones tributarias como un deber sustantivo, acorde con los valores democráticos. Un mayor nivel de conciencia cívica respecto al cumplimiento tributario, junto a una percepción de riesgo efectivo por el incumplimiento, permitirá a nuestro país  disminuir los elevados índices de evasión y contrabando existentes.</a:t>
            </a:r>
          </a:p>
          <a:p>
            <a:endParaRPr lang="es-P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9C24F8-86C0-40CF-97C6-1FDC084B78EC}" type="slidenum">
              <a:rPr lang="es-ES" smtClean="0"/>
              <a:pPr>
                <a:defRPr/>
              </a:pPr>
              <a:t>3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P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9C24F8-86C0-40CF-97C6-1FDC084B78EC}" type="slidenum">
              <a:rPr lang="es-ES" smtClean="0"/>
              <a:pPr>
                <a:defRPr/>
              </a:pPr>
              <a:t>4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eaLnBrk="0" hangingPunct="0">
              <a:lnSpc>
                <a:spcPct val="80000"/>
              </a:lnSpc>
              <a:spcBef>
                <a:spcPct val="20000"/>
              </a:spcBef>
            </a:pPr>
            <a:r>
              <a:rPr lang="es-ES" sz="2000" b="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Necesitamos más recursos: </a:t>
            </a:r>
            <a:r>
              <a:rPr lang="es-ES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Requerimos la aceptación social del tributo</a:t>
            </a:r>
          </a:p>
          <a:p>
            <a:pPr lvl="1" eaLnBrk="0" hangingPunct="0">
              <a:lnSpc>
                <a:spcPct val="80000"/>
              </a:lnSpc>
              <a:spcBef>
                <a:spcPct val="20000"/>
              </a:spcBef>
            </a:pPr>
            <a:r>
              <a:rPr lang="es-ES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Necesitamos mejorar la correcta aplicación de lo recaudado: </a:t>
            </a:r>
            <a:r>
              <a:rPr lang="es-ES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Requerimos la vigilancia social en los gastos públicos</a:t>
            </a:r>
          </a:p>
          <a:p>
            <a:endParaRPr lang="es-P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9C24F8-86C0-40CF-97C6-1FDC084B78EC}" type="slidenum">
              <a:rPr lang="es-ES" smtClean="0"/>
              <a:pPr>
                <a:defRPr/>
              </a:pPr>
              <a:t>9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</p:spTree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noProof="0" smtClean="0"/>
              <a:t>Haga clic en el icono para agregar una tabla</a:t>
            </a:r>
            <a:endParaRPr lang="es-PE" noProof="0" smtClean="0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s-PE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top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 descr="bottom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334000" y="6334125"/>
            <a:ext cx="3810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ransition>
    <p:wipe dir="r"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carmen.vargas.v@gmail.com" TargetMode="External"/><Relationship Id="rId2" Type="http://schemas.openxmlformats.org/officeDocument/2006/relationships/hyperlink" Target="mailto:cvargas@sunat.gob.pe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ultura.sunat.gob.pe/" TargetMode="External"/><Relationship Id="rId4" Type="http://schemas.openxmlformats.org/officeDocument/2006/relationships/hyperlink" Target="http://iata.sunat.gob.pe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0" y="785794"/>
            <a:ext cx="9144000" cy="2928958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  <a:shade val="30000"/>
                  <a:satMod val="115000"/>
                </a:schemeClr>
              </a:gs>
              <a:gs pos="50000">
                <a:schemeClr val="accent6">
                  <a:lumMod val="75000"/>
                  <a:shade val="67500"/>
                  <a:satMod val="115000"/>
                </a:schemeClr>
              </a:gs>
              <a:gs pos="100000">
                <a:schemeClr val="accent6">
                  <a:lumMod val="75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glow rad="63500">
              <a:schemeClr val="accent2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4" name="3 CuadroTexto"/>
          <p:cNvSpPr txBox="1"/>
          <p:nvPr/>
        </p:nvSpPr>
        <p:spPr>
          <a:xfrm>
            <a:off x="2627784" y="4221088"/>
            <a:ext cx="3860609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8A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Carmen Vargas Verástegui</a:t>
            </a:r>
          </a:p>
          <a:p>
            <a:pPr algn="ctr"/>
            <a:r>
              <a:rPr lang="en-US" dirty="0" smtClean="0">
                <a:solidFill>
                  <a:srgbClr val="8A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/>
            <a:endParaRPr lang="en-US" dirty="0" smtClean="0">
              <a:solidFill>
                <a:srgbClr val="8A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1400" b="1" dirty="0" smtClean="0">
              <a:solidFill>
                <a:srgbClr val="8A0000"/>
              </a:solidFill>
            </a:endParaRPr>
          </a:p>
          <a:p>
            <a:pPr algn="ctr"/>
            <a:r>
              <a:rPr lang="en-US" dirty="0" smtClean="0">
                <a:solidFill>
                  <a:srgbClr val="8A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s-PE" dirty="0">
              <a:solidFill>
                <a:srgbClr val="8A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827584" y="1700808"/>
            <a:ext cx="76003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4078" indent="-514350" algn="ctr">
              <a:buClr>
                <a:srgbClr val="091453"/>
              </a:buClr>
            </a:pPr>
            <a:r>
              <a:rPr lang="es-PE" sz="3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Índice de conciencia tributaria </a:t>
            </a:r>
          </a:p>
          <a:p>
            <a:pPr marL="624078" indent="-514350" algn="ctr">
              <a:buClr>
                <a:srgbClr val="091453"/>
              </a:buClr>
            </a:pPr>
            <a:r>
              <a:rPr lang="es-PE" sz="3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 Perú</a:t>
            </a:r>
            <a:endParaRPr lang="es-PE" sz="4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93836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 l="12500" t="11562" r="16015"/>
          <a:stretch>
            <a:fillRect/>
          </a:stretch>
        </p:blipFill>
        <p:spPr bwMode="auto">
          <a:xfrm>
            <a:off x="642910" y="892368"/>
            <a:ext cx="7715272" cy="5965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9375" t="10313" r="9179"/>
          <a:stretch>
            <a:fillRect/>
          </a:stretch>
        </p:blipFill>
        <p:spPr bwMode="auto">
          <a:xfrm>
            <a:off x="0" y="857232"/>
            <a:ext cx="9189830" cy="632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 l="9375" t="9375" r="10351"/>
          <a:stretch>
            <a:fillRect/>
          </a:stretch>
        </p:blipFill>
        <p:spPr bwMode="auto">
          <a:xfrm>
            <a:off x="214282" y="928670"/>
            <a:ext cx="8673304" cy="592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 l="8789" t="9375" r="8593" b="8124"/>
          <a:stretch>
            <a:fillRect/>
          </a:stretch>
        </p:blipFill>
        <p:spPr bwMode="auto">
          <a:xfrm>
            <a:off x="215874" y="1000108"/>
            <a:ext cx="8928126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257296"/>
          </a:xfrm>
        </p:spPr>
        <p:txBody>
          <a:bodyPr/>
          <a:lstStyle/>
          <a:p>
            <a:pPr algn="ctr">
              <a:buNone/>
            </a:pPr>
            <a:r>
              <a:rPr lang="es-PE" sz="54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Gracias!</a:t>
            </a:r>
          </a:p>
          <a:p>
            <a:pPr algn="ctr">
              <a:buNone/>
            </a:pPr>
            <a:r>
              <a:rPr lang="es-PE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  <a:hlinkClick r:id="rId2"/>
              </a:rPr>
              <a:t>carmenvargasv.com</a:t>
            </a:r>
          </a:p>
          <a:p>
            <a:pPr algn="ctr">
              <a:buNone/>
            </a:pPr>
            <a:r>
              <a:rPr lang="es-PE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  <a:hlinkClick r:id="rId2"/>
              </a:rPr>
              <a:t>cvargas@sunat.gob.pe</a:t>
            </a:r>
            <a:endParaRPr lang="es-PE" sz="28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s-PE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  <a:hlinkClick r:id="rId3"/>
              </a:rPr>
              <a:t>carmen.vargas.v@gmail.com</a:t>
            </a:r>
            <a:endParaRPr lang="es-PE" sz="28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s-PE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  <a:hlinkClick r:id="rId4"/>
              </a:rPr>
              <a:t>indesta.sunat.gob.pe</a:t>
            </a:r>
            <a:endParaRPr lang="es-PE" sz="28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s-PE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  <a:hlinkClick r:id="rId5"/>
              </a:rPr>
              <a:t>cultura.sunat.gob.pe</a:t>
            </a:r>
            <a:endParaRPr lang="es-PE" sz="28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es-PE" sz="2800" b="1" dirty="0">
              <a:solidFill>
                <a:schemeClr val="bg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1412776"/>
            <a:ext cx="8229600" cy="628692"/>
          </a:xfrm>
        </p:spPr>
        <p:txBody>
          <a:bodyPr>
            <a:normAutofit/>
          </a:bodyPr>
          <a:lstStyle/>
          <a:p>
            <a:r>
              <a:rPr lang="es-PE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PROPÓSITOS DEL ESTUDIO</a:t>
            </a:r>
            <a:endParaRPr lang="es-PE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3 Rectángulo"/>
          <p:cNvSpPr>
            <a:spLocks noChangeArrowheads="1"/>
          </p:cNvSpPr>
          <p:nvPr/>
        </p:nvSpPr>
        <p:spPr bwMode="auto">
          <a:xfrm>
            <a:off x="611560" y="2132856"/>
            <a:ext cx="7561263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endParaRPr lang="es-PE" sz="2000" b="1" dirty="0">
              <a:solidFill>
                <a:srgbClr val="990000"/>
              </a:solidFill>
            </a:endParaRPr>
          </a:p>
          <a:p>
            <a:pPr algn="r"/>
            <a:endParaRPr lang="es-PE" sz="2000" b="1" dirty="0">
              <a:solidFill>
                <a:srgbClr val="990000"/>
              </a:solidFill>
            </a:endParaRPr>
          </a:p>
          <a:p>
            <a:pPr marL="450850" lvl="0" indent="-45085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PE" sz="2000" kern="0" dirty="0" smtClean="0">
                <a:solidFill>
                  <a:schemeClr val="accent2">
                    <a:lumMod val="75000"/>
                  </a:schemeClr>
                </a:solidFill>
              </a:rPr>
              <a:t>Identificar los factores que determinan el comportamiento tributario de los peruanos.</a:t>
            </a:r>
          </a:p>
          <a:p>
            <a:pPr marL="450850" lvl="1" indent="-450850">
              <a:spcBef>
                <a:spcPct val="20000"/>
              </a:spcBef>
              <a:buFont typeface="Arial" pitchFamily="34" charset="0"/>
              <a:buChar char="•"/>
            </a:pPr>
            <a:r>
              <a:rPr lang="es-PE" sz="2000" kern="0" dirty="0" smtClean="0">
                <a:solidFill>
                  <a:schemeClr val="accent2">
                    <a:lumMod val="75000"/>
                  </a:schemeClr>
                </a:solidFill>
              </a:rPr>
              <a:t>Diseñar estrategias de intervención más finas y adecuadas a cada grupo objetivo.</a:t>
            </a:r>
          </a:p>
          <a:p>
            <a:pPr marL="450850" lvl="0" indent="-45085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PE" sz="2000" kern="0" dirty="0" smtClean="0">
                <a:solidFill>
                  <a:schemeClr val="accent2">
                    <a:lumMod val="75000"/>
                  </a:schemeClr>
                </a:solidFill>
              </a:rPr>
              <a:t>Establecer un Índice de Conciencia Tributaria que se mida periódicamente para formular políticas en base a dicha información.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1143000"/>
          </a:xfrm>
        </p:spPr>
        <p:txBody>
          <a:bodyPr>
            <a:normAutofit/>
          </a:bodyPr>
          <a:lstStyle/>
          <a:p>
            <a:r>
              <a:rPr lang="es-PE" sz="2400" b="1" dirty="0" smtClean="0">
                <a:solidFill>
                  <a:srgbClr val="8A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Formas tradicionales de intervenir en el cumplimiento tributario</a:t>
            </a:r>
            <a:endParaRPr lang="es-PE" sz="2400" b="1" dirty="0">
              <a:solidFill>
                <a:srgbClr val="8A000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grpSp>
        <p:nvGrpSpPr>
          <p:cNvPr id="3" name="4 Grupo"/>
          <p:cNvGrpSpPr/>
          <p:nvPr/>
        </p:nvGrpSpPr>
        <p:grpSpPr>
          <a:xfrm>
            <a:off x="785786" y="2071678"/>
            <a:ext cx="2143140" cy="1397372"/>
            <a:chOff x="0" y="0"/>
            <a:chExt cx="3080497" cy="1540248"/>
          </a:xfrm>
        </p:grpSpPr>
        <p:sp>
          <p:nvSpPr>
            <p:cNvPr id="6" name="5 Rectángulo redondeado"/>
            <p:cNvSpPr/>
            <p:nvPr/>
          </p:nvSpPr>
          <p:spPr>
            <a:xfrm>
              <a:off x="0" y="0"/>
              <a:ext cx="3080497" cy="1540248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</p:sp>
        <p:sp>
          <p:nvSpPr>
            <p:cNvPr id="7" name="6 Rectángulo"/>
            <p:cNvSpPr/>
            <p:nvPr/>
          </p:nvSpPr>
          <p:spPr>
            <a:xfrm>
              <a:off x="45112" y="45112"/>
              <a:ext cx="2990273" cy="1450024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PE" sz="2400" kern="1200" dirty="0" smtClean="0">
                  <a:solidFill>
                    <a:schemeClr val="accent2"/>
                  </a:solidFill>
                  <a:latin typeface="Arial" pitchFamily="34" charset="0"/>
                  <a:cs typeface="Arial" pitchFamily="34" charset="0"/>
                </a:rPr>
                <a:t>Grado de Coerción</a:t>
              </a:r>
              <a:endParaRPr lang="es-PE" sz="2400" kern="12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" name="7 Grupo"/>
          <p:cNvGrpSpPr/>
          <p:nvPr/>
        </p:nvGrpSpPr>
        <p:grpSpPr>
          <a:xfrm>
            <a:off x="3357555" y="2000240"/>
            <a:ext cx="2500329" cy="1397372"/>
            <a:chOff x="4316573" y="228599"/>
            <a:chExt cx="3080497" cy="1540248"/>
          </a:xfrm>
        </p:grpSpPr>
        <p:sp>
          <p:nvSpPr>
            <p:cNvPr id="9" name="8 Rectángulo redondeado"/>
            <p:cNvSpPr/>
            <p:nvPr/>
          </p:nvSpPr>
          <p:spPr>
            <a:xfrm>
              <a:off x="4316573" y="228599"/>
              <a:ext cx="3080497" cy="1540248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</p:sp>
        <p:sp>
          <p:nvSpPr>
            <p:cNvPr id="10" name="9 Rectángulo"/>
            <p:cNvSpPr/>
            <p:nvPr/>
          </p:nvSpPr>
          <p:spPr>
            <a:xfrm>
              <a:off x="4404585" y="307341"/>
              <a:ext cx="2990272" cy="1450023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PE" sz="2400" kern="1200" dirty="0" smtClean="0">
                  <a:solidFill>
                    <a:schemeClr val="accent2"/>
                  </a:solidFill>
                  <a:latin typeface="Arial" pitchFamily="34" charset="0"/>
                  <a:cs typeface="Arial" pitchFamily="34" charset="0"/>
                </a:rPr>
                <a:t>Grado de Información</a:t>
              </a:r>
            </a:p>
          </p:txBody>
        </p:sp>
      </p:grpSp>
      <p:grpSp>
        <p:nvGrpSpPr>
          <p:cNvPr id="5" name="10 Grupo"/>
          <p:cNvGrpSpPr/>
          <p:nvPr/>
        </p:nvGrpSpPr>
        <p:grpSpPr>
          <a:xfrm>
            <a:off x="6286512" y="2143116"/>
            <a:ext cx="2428892" cy="1325934"/>
            <a:chOff x="4316573" y="1999885"/>
            <a:chExt cx="3080497" cy="1540248"/>
          </a:xfrm>
        </p:grpSpPr>
        <p:sp>
          <p:nvSpPr>
            <p:cNvPr id="12" name="11 Rectángulo redondeado"/>
            <p:cNvSpPr/>
            <p:nvPr/>
          </p:nvSpPr>
          <p:spPr>
            <a:xfrm>
              <a:off x="4316573" y="1999885"/>
              <a:ext cx="3080497" cy="1540248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</p:sp>
        <p:sp>
          <p:nvSpPr>
            <p:cNvPr id="13" name="12 Rectángulo"/>
            <p:cNvSpPr/>
            <p:nvPr/>
          </p:nvSpPr>
          <p:spPr>
            <a:xfrm>
              <a:off x="4361685" y="2044997"/>
              <a:ext cx="2990273" cy="1450024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PE" sz="2400" kern="1200" dirty="0" smtClean="0">
                  <a:solidFill>
                    <a:schemeClr val="accent2"/>
                  </a:solidFill>
                  <a:latin typeface="Arial" pitchFamily="34" charset="0"/>
                  <a:cs typeface="Arial" pitchFamily="34" charset="0"/>
                </a:rPr>
                <a:t>Acceso a servicios</a:t>
              </a:r>
            </a:p>
          </p:txBody>
        </p:sp>
      </p:grp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857224" y="4143380"/>
            <a:ext cx="2000264" cy="1649418"/>
          </a:xfrm>
          <a:prstGeom prst="rect">
            <a:avLst/>
          </a:prstGeom>
          <a:solidFill>
            <a:srgbClr val="8A0000"/>
          </a:solidFill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s-PE" b="1" dirty="0">
                <a:solidFill>
                  <a:schemeClr val="bg1"/>
                </a:solidFill>
                <a:latin typeface="Arial Narrow" pitchFamily="34" charset="0"/>
                <a:cs typeface="+mn-cs"/>
              </a:rPr>
              <a:t>Conciencia </a:t>
            </a:r>
          </a:p>
          <a:p>
            <a:pPr algn="ctr">
              <a:defRPr/>
            </a:pPr>
            <a:r>
              <a:rPr lang="es-PE" b="1" dirty="0">
                <a:solidFill>
                  <a:schemeClr val="bg1"/>
                </a:solidFill>
                <a:latin typeface="Arial Narrow" pitchFamily="34" charset="0"/>
                <a:cs typeface="+mn-cs"/>
              </a:rPr>
              <a:t>tributaria</a:t>
            </a:r>
            <a:endParaRPr lang="es-ES" b="1" dirty="0">
              <a:solidFill>
                <a:schemeClr val="bg1"/>
              </a:solidFill>
              <a:latin typeface="Arial Narrow" pitchFamily="34" charset="0"/>
              <a:cs typeface="+mn-cs"/>
            </a:endParaRPr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3428992" y="4572008"/>
            <a:ext cx="1295400" cy="863600"/>
          </a:xfrm>
          <a:prstGeom prst="rect">
            <a:avLst/>
          </a:prstGeom>
          <a:solidFill>
            <a:srgbClr val="808000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s-PE" sz="1800" b="1" dirty="0">
                <a:solidFill>
                  <a:schemeClr val="bg1"/>
                </a:solidFill>
                <a:latin typeface="Arial Narrow" pitchFamily="34" charset="0"/>
                <a:cs typeface="+mn-cs"/>
              </a:rPr>
              <a:t>Procesos</a:t>
            </a:r>
            <a:r>
              <a:rPr lang="es-PE" sz="1400" b="1" dirty="0">
                <a:solidFill>
                  <a:schemeClr val="bg1"/>
                </a:solidFill>
                <a:latin typeface="Arial Narrow" pitchFamily="34" charset="0"/>
                <a:cs typeface="+mn-cs"/>
              </a:rPr>
              <a:t> y</a:t>
            </a:r>
          </a:p>
          <a:p>
            <a:pPr algn="ctr">
              <a:defRPr/>
            </a:pPr>
            <a:r>
              <a:rPr lang="es-PE" sz="1400" b="1" dirty="0">
                <a:solidFill>
                  <a:schemeClr val="bg1"/>
                </a:solidFill>
                <a:latin typeface="Arial Narrow" pitchFamily="34" charset="0"/>
                <a:cs typeface="+mn-cs"/>
              </a:rPr>
              <a:t> </a:t>
            </a:r>
            <a:r>
              <a:rPr lang="es-PE" sz="1800" b="1" dirty="0">
                <a:solidFill>
                  <a:schemeClr val="bg1"/>
                </a:solidFill>
                <a:latin typeface="Arial Narrow" pitchFamily="34" charset="0"/>
                <a:cs typeface="+mn-cs"/>
              </a:rPr>
              <a:t>normas</a:t>
            </a:r>
          </a:p>
          <a:p>
            <a:pPr algn="ctr">
              <a:defRPr/>
            </a:pPr>
            <a:r>
              <a:rPr lang="es-PE" sz="1400" b="1" dirty="0">
                <a:solidFill>
                  <a:schemeClr val="bg1"/>
                </a:solidFill>
                <a:latin typeface="Arial Narrow" pitchFamily="34" charset="0"/>
                <a:cs typeface="+mn-cs"/>
              </a:rPr>
              <a:t> internalizadas</a:t>
            </a:r>
            <a:endParaRPr lang="es-ES" sz="1400" b="1" dirty="0">
              <a:solidFill>
                <a:schemeClr val="bg1"/>
              </a:solidFill>
              <a:latin typeface="Arial Narrow" pitchFamily="34" charset="0"/>
              <a:cs typeface="+mn-cs"/>
            </a:endParaRPr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5357818" y="4572008"/>
            <a:ext cx="1295400" cy="863600"/>
          </a:xfrm>
          <a:prstGeom prst="rect">
            <a:avLst/>
          </a:prstGeom>
          <a:solidFill>
            <a:srgbClr val="008080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s-PE" sz="1800" b="1">
                <a:solidFill>
                  <a:schemeClr val="bg1"/>
                </a:solidFill>
                <a:latin typeface="Arial Narrow" pitchFamily="34" charset="0"/>
                <a:cs typeface="+mn-cs"/>
              </a:rPr>
              <a:t>Visión del </a:t>
            </a:r>
          </a:p>
          <a:p>
            <a:pPr algn="ctr">
              <a:defRPr/>
            </a:pPr>
            <a:r>
              <a:rPr lang="es-PE" sz="1800" b="1">
                <a:solidFill>
                  <a:schemeClr val="bg1"/>
                </a:solidFill>
                <a:latin typeface="Arial Narrow" pitchFamily="34" charset="0"/>
                <a:cs typeface="+mn-cs"/>
              </a:rPr>
              <a:t>mundo</a:t>
            </a:r>
            <a:endParaRPr lang="es-ES" sz="1800" b="1">
              <a:solidFill>
                <a:schemeClr val="bg1"/>
              </a:solidFill>
              <a:latin typeface="Arial Narrow" pitchFamily="34" charset="0"/>
              <a:cs typeface="+mn-cs"/>
            </a:endParaRPr>
          </a:p>
        </p:txBody>
      </p:sp>
      <p:sp>
        <p:nvSpPr>
          <p:cNvPr id="18" name="Rectangle 10"/>
          <p:cNvSpPr>
            <a:spLocks noChangeArrowheads="1"/>
          </p:cNvSpPr>
          <p:nvPr/>
        </p:nvSpPr>
        <p:spPr bwMode="auto">
          <a:xfrm>
            <a:off x="7348566" y="4572008"/>
            <a:ext cx="1295400" cy="863600"/>
          </a:xfrm>
          <a:prstGeom prst="rect">
            <a:avLst/>
          </a:prstGeom>
          <a:solidFill>
            <a:srgbClr val="CC0000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s-PE" sz="1800" b="1" dirty="0">
                <a:solidFill>
                  <a:schemeClr val="bg1"/>
                </a:solidFill>
                <a:latin typeface="Arial Narrow" pitchFamily="34" charset="0"/>
                <a:cs typeface="+mn-cs"/>
              </a:rPr>
              <a:t>Valores</a:t>
            </a:r>
            <a:r>
              <a:rPr lang="es-PE" sz="1400" b="1" dirty="0">
                <a:solidFill>
                  <a:schemeClr val="bg1"/>
                </a:solidFill>
                <a:latin typeface="Arial Narrow" pitchFamily="34" charset="0"/>
                <a:cs typeface="+mn-cs"/>
              </a:rPr>
              <a:t> </a:t>
            </a:r>
          </a:p>
        </p:txBody>
      </p:sp>
      <p:sp>
        <p:nvSpPr>
          <p:cNvPr id="19" name="Line 11"/>
          <p:cNvSpPr>
            <a:spLocks noChangeShapeType="1"/>
          </p:cNvSpPr>
          <p:nvPr/>
        </p:nvSpPr>
        <p:spPr bwMode="auto">
          <a:xfrm flipH="1" flipV="1">
            <a:off x="2857488" y="4929198"/>
            <a:ext cx="479448" cy="1587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PE"/>
          </a:p>
        </p:txBody>
      </p:sp>
      <p:sp>
        <p:nvSpPr>
          <p:cNvPr id="20" name="Line 11"/>
          <p:cNvSpPr>
            <a:spLocks noChangeShapeType="1"/>
          </p:cNvSpPr>
          <p:nvPr/>
        </p:nvSpPr>
        <p:spPr bwMode="auto">
          <a:xfrm flipH="1" flipV="1">
            <a:off x="4786314" y="5000636"/>
            <a:ext cx="479448" cy="1587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PE"/>
          </a:p>
        </p:txBody>
      </p:sp>
      <p:sp>
        <p:nvSpPr>
          <p:cNvPr id="21" name="Line 11"/>
          <p:cNvSpPr>
            <a:spLocks noChangeShapeType="1"/>
          </p:cNvSpPr>
          <p:nvPr/>
        </p:nvSpPr>
        <p:spPr bwMode="auto">
          <a:xfrm flipH="1" flipV="1">
            <a:off x="6715140" y="4929198"/>
            <a:ext cx="479448" cy="1587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PE"/>
          </a:p>
        </p:txBody>
      </p:sp>
      <p:sp>
        <p:nvSpPr>
          <p:cNvPr id="22" name="21 Rectángulo"/>
          <p:cNvSpPr/>
          <p:nvPr/>
        </p:nvSpPr>
        <p:spPr>
          <a:xfrm>
            <a:off x="357158" y="6000768"/>
            <a:ext cx="850112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sz="1100" i="1" dirty="0" smtClean="0">
                <a:solidFill>
                  <a:schemeClr val="accent2"/>
                </a:solidFill>
              </a:rPr>
              <a:t>Cultura Tributaria. Instituto de Administración Tributaria y Aduanera, SUNAT, segunda edición, 2012, </a:t>
            </a:r>
            <a:r>
              <a:rPr lang="es-PE" sz="1100" i="1" dirty="0" err="1" smtClean="0">
                <a:solidFill>
                  <a:schemeClr val="accent2"/>
                </a:solidFill>
              </a:rPr>
              <a:t>pag</a:t>
            </a:r>
            <a:r>
              <a:rPr lang="es-PE" sz="1100" i="1" dirty="0" smtClean="0">
                <a:solidFill>
                  <a:schemeClr val="accent2"/>
                </a:solidFill>
              </a:rPr>
              <a:t>. 184</a:t>
            </a:r>
            <a:endParaRPr lang="es-PE" sz="1100" i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428596" y="285728"/>
          <a:ext cx="8143932" cy="633261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00198"/>
                <a:gridCol w="1714512"/>
                <a:gridCol w="4929222"/>
              </a:tblGrid>
              <a:tr h="462092">
                <a:tc>
                  <a:txBody>
                    <a:bodyPr/>
                    <a:lstStyle/>
                    <a:p>
                      <a:pPr algn="ctr"/>
                      <a:r>
                        <a:rPr lang="es-PE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Dimensiones</a:t>
                      </a:r>
                      <a:endParaRPr lang="es-PE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>
                          <a:latin typeface="Arial" pitchFamily="34" charset="0"/>
                          <a:cs typeface="Arial" pitchFamily="34" charset="0"/>
                        </a:rPr>
                        <a:t>Variables</a:t>
                      </a:r>
                      <a:endParaRPr lang="es-P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800" dirty="0" smtClean="0">
                          <a:latin typeface="Arial" pitchFamily="34" charset="0"/>
                          <a:cs typeface="Arial" pitchFamily="34" charset="0"/>
                        </a:rPr>
                        <a:t>Indicadores</a:t>
                      </a:r>
                      <a:endParaRPr lang="es-PE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109544">
                <a:tc>
                  <a:txBody>
                    <a:bodyPr/>
                    <a:lstStyle/>
                    <a:p>
                      <a:r>
                        <a:rPr lang="es-PE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VALORES</a:t>
                      </a:r>
                      <a:endParaRPr lang="es-PE" b="1" dirty="0">
                        <a:solidFill>
                          <a:schemeClr val="accent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PE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Valores personales </a:t>
                      </a:r>
                      <a:r>
                        <a:rPr lang="es-PE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Universalismo: </a:t>
                      </a:r>
                      <a:r>
                        <a:rPr lang="es-PE" sz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tolerancia, sabiduría , justicia social, igualdad, un mundo de paz, un mundo de belleza, unidad con la naturaleza y protección del ambiente. </a:t>
                      </a:r>
                      <a:r>
                        <a:rPr lang="es-PE" sz="12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Benevolencia: </a:t>
                      </a:r>
                      <a:r>
                        <a:rPr lang="es-PE" sz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Utilidad, honestidad, perdón, lealtad, responsabilidad.</a:t>
                      </a:r>
                    </a:p>
                    <a:p>
                      <a:endParaRPr lang="es-PE" sz="1200" dirty="0"/>
                    </a:p>
                  </a:txBody>
                  <a:tcPr/>
                </a:tc>
              </a:tr>
              <a:tr h="4620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P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VISION DEL MUNDO</a:t>
                      </a:r>
                      <a:endParaRPr kumimoji="0" lang="es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es-P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P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Percepción del rol del Estado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P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Rol del Ciudadano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P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Percepción sobre el grado de integración social</a:t>
                      </a:r>
                      <a:endParaRPr kumimoji="0" lang="es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es-PE" sz="1400" dirty="0"/>
                    </a:p>
                  </a:txBody>
                  <a:tcPr/>
                </a:tc>
              </a:tr>
              <a:tr h="462092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P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Gill Sans MT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P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PE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Gill Sans MT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P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Gill Sans MT" pitchFamily="34" charset="0"/>
                        </a:rPr>
                        <a:t>Justicia procedimental</a:t>
                      </a:r>
                      <a:endParaRPr kumimoji="0" lang="es-E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P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Percepción sobre la credibilidad institucional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P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Percepción sobre la honestidad institucional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P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Percepción sobre la justicia de las normas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P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Percepción sobre el entorno participativo</a:t>
                      </a:r>
                      <a:endParaRPr kumimoji="0" lang="es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es-PE" sz="1400" dirty="0"/>
                    </a:p>
                  </a:txBody>
                  <a:tcPr/>
                </a:tc>
              </a:tr>
              <a:tr h="462092">
                <a:tc vMerge="1"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PE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Gill Sans MT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P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Gill Sans MT" pitchFamily="34" charset="0"/>
                        </a:rPr>
                        <a:t>Justicia distributiva</a:t>
                      </a:r>
                      <a:endParaRPr kumimoji="0" lang="es-E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P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Percepción sobre la equidad del sistema tributario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P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Percepción sobre la equidad en el intercambio fiscal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P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Percepción sobre el cumplimiento del contrato social</a:t>
                      </a:r>
                      <a:endParaRPr kumimoji="0" lang="es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es-PE" dirty="0"/>
                    </a:p>
                  </a:txBody>
                  <a:tcPr/>
                </a:tc>
              </a:tr>
              <a:tr h="462092">
                <a:tc vMerge="1"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P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Reciprocidad</a:t>
                      </a:r>
                      <a:endParaRPr kumimoji="0" lang="es-E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P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Percepción sobre grado de evasión tributaria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P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Confianza en el entorno social</a:t>
                      </a:r>
                      <a:endParaRPr kumimoji="0" lang="es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es-P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62092">
                <a:tc vMerge="1"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P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Factores políticos</a:t>
                      </a:r>
                      <a:endParaRPr kumimoji="0" lang="es-E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P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Percepción sobre el grado de democracia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P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Satisfacción con el sistema democrático</a:t>
                      </a:r>
                      <a:endParaRPr kumimoji="0" lang="es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500034" y="785794"/>
            <a:ext cx="1295400" cy="863600"/>
          </a:xfrm>
          <a:prstGeom prst="rect">
            <a:avLst/>
          </a:prstGeom>
          <a:solidFill>
            <a:srgbClr val="CC0000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s-PE" sz="1800" b="1" dirty="0">
                <a:solidFill>
                  <a:schemeClr val="bg1"/>
                </a:solidFill>
                <a:latin typeface="Arial Narrow" pitchFamily="34" charset="0"/>
                <a:cs typeface="+mn-cs"/>
              </a:rPr>
              <a:t>Valores</a:t>
            </a:r>
            <a:r>
              <a:rPr lang="es-PE" sz="1400" b="1" dirty="0">
                <a:solidFill>
                  <a:schemeClr val="bg1"/>
                </a:solidFill>
                <a:latin typeface="Arial Narrow" pitchFamily="34" charset="0"/>
                <a:cs typeface="+mn-cs"/>
              </a:rPr>
              <a:t> </a:t>
            </a: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500034" y="1928802"/>
            <a:ext cx="1295400" cy="863600"/>
          </a:xfrm>
          <a:prstGeom prst="rect">
            <a:avLst/>
          </a:prstGeom>
          <a:solidFill>
            <a:srgbClr val="008080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s-PE" sz="1800" b="1">
                <a:solidFill>
                  <a:schemeClr val="bg1"/>
                </a:solidFill>
                <a:latin typeface="Arial Narrow" pitchFamily="34" charset="0"/>
                <a:cs typeface="+mn-cs"/>
              </a:rPr>
              <a:t>Visión del </a:t>
            </a:r>
          </a:p>
          <a:p>
            <a:pPr algn="ctr">
              <a:defRPr/>
            </a:pPr>
            <a:r>
              <a:rPr lang="es-PE" sz="1800" b="1">
                <a:solidFill>
                  <a:schemeClr val="bg1"/>
                </a:solidFill>
                <a:latin typeface="Arial Narrow" pitchFamily="34" charset="0"/>
                <a:cs typeface="+mn-cs"/>
              </a:rPr>
              <a:t>mundo</a:t>
            </a:r>
            <a:endParaRPr lang="es-ES" sz="1800" b="1">
              <a:solidFill>
                <a:schemeClr val="bg1"/>
              </a:solidFill>
              <a:latin typeface="Arial Narrow" pitchFamily="34" charset="0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00034" y="4143380"/>
            <a:ext cx="1295400" cy="863600"/>
          </a:xfrm>
          <a:prstGeom prst="rect">
            <a:avLst/>
          </a:prstGeom>
          <a:solidFill>
            <a:srgbClr val="808000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s-PE" sz="1800" b="1" dirty="0">
                <a:solidFill>
                  <a:schemeClr val="bg1"/>
                </a:solidFill>
                <a:latin typeface="Arial Narrow" pitchFamily="34" charset="0"/>
                <a:cs typeface="+mn-cs"/>
              </a:rPr>
              <a:t>Procesos</a:t>
            </a:r>
            <a:r>
              <a:rPr lang="es-PE" sz="1400" b="1" dirty="0">
                <a:solidFill>
                  <a:schemeClr val="bg1"/>
                </a:solidFill>
                <a:latin typeface="Arial Narrow" pitchFamily="34" charset="0"/>
                <a:cs typeface="+mn-cs"/>
              </a:rPr>
              <a:t> y</a:t>
            </a:r>
          </a:p>
          <a:p>
            <a:pPr algn="ctr">
              <a:defRPr/>
            </a:pPr>
            <a:r>
              <a:rPr lang="es-PE" sz="1400" b="1" dirty="0">
                <a:solidFill>
                  <a:schemeClr val="bg1"/>
                </a:solidFill>
                <a:latin typeface="Arial Narrow" pitchFamily="34" charset="0"/>
                <a:cs typeface="+mn-cs"/>
              </a:rPr>
              <a:t> </a:t>
            </a:r>
            <a:r>
              <a:rPr lang="es-PE" sz="1800" b="1" dirty="0">
                <a:solidFill>
                  <a:schemeClr val="bg1"/>
                </a:solidFill>
                <a:latin typeface="Arial Narrow" pitchFamily="34" charset="0"/>
                <a:cs typeface="+mn-cs"/>
              </a:rPr>
              <a:t>normas</a:t>
            </a:r>
          </a:p>
          <a:p>
            <a:pPr algn="ctr">
              <a:defRPr/>
            </a:pPr>
            <a:r>
              <a:rPr lang="es-PE" sz="1400" b="1" dirty="0">
                <a:solidFill>
                  <a:schemeClr val="bg1"/>
                </a:solidFill>
                <a:latin typeface="Arial Narrow" pitchFamily="34" charset="0"/>
                <a:cs typeface="+mn-cs"/>
              </a:rPr>
              <a:t> internalizadas</a:t>
            </a:r>
            <a:endParaRPr lang="es-ES" sz="1400" b="1" dirty="0">
              <a:solidFill>
                <a:schemeClr val="bg1"/>
              </a:solidFill>
              <a:latin typeface="Arial Narrow" pitchFamily="34" charset="0"/>
              <a:cs typeface="+mn-cs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Título"/>
          <p:cNvSpPr>
            <a:spLocks noGrp="1"/>
          </p:cNvSpPr>
          <p:nvPr>
            <p:ph type="title"/>
          </p:nvPr>
        </p:nvSpPr>
        <p:spPr bwMode="auto">
          <a:xfrm>
            <a:off x="428625" y="2060848"/>
            <a:ext cx="8229600" cy="252226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algn="ctr"/>
            <a:r>
              <a:rPr lang="es-PE" sz="4000" b="1" dirty="0" smtClean="0">
                <a:solidFill>
                  <a:srgbClr val="C00000"/>
                </a:solidFill>
                <a:cs typeface="Arial" charset="0"/>
              </a:rPr>
              <a:t>¿</a:t>
            </a:r>
            <a:r>
              <a:rPr lang="es-PE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Cuál de los tres componentes tienen un mayor impacto en el Índice de Conciencia Tributaria en Perú?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2 Marcador de contenido"/>
          <p:cNvSpPr>
            <a:spLocks noGrp="1"/>
          </p:cNvSpPr>
          <p:nvPr>
            <p:ph idx="1"/>
          </p:nvPr>
        </p:nvSpPr>
        <p:spPr bwMode="auto">
          <a:xfrm>
            <a:off x="-1981200" y="2781300"/>
            <a:ext cx="822960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buFontTx/>
              <a:buNone/>
            </a:pPr>
            <a:endParaRPr lang="es-PE" smtClean="0"/>
          </a:p>
          <a:p>
            <a:pPr algn="ctr">
              <a:buFontTx/>
              <a:buNone/>
            </a:pPr>
            <a:endParaRPr lang="es-PE" smtClean="0"/>
          </a:p>
          <a:p>
            <a:pPr algn="ctr">
              <a:buFontTx/>
              <a:buNone/>
            </a:pPr>
            <a:endParaRPr lang="es-PE" smtClean="0"/>
          </a:p>
          <a:p>
            <a:pPr algn="ctr">
              <a:buFontTx/>
              <a:buNone/>
            </a:pPr>
            <a:endParaRPr lang="es-PE" smtClean="0"/>
          </a:p>
        </p:txBody>
      </p:sp>
      <p:sp>
        <p:nvSpPr>
          <p:cNvPr id="13316" name="4 CuadroTexto"/>
          <p:cNvSpPr txBox="1">
            <a:spLocks noChangeArrowheads="1"/>
          </p:cNvSpPr>
          <p:nvPr/>
        </p:nvSpPr>
        <p:spPr bwMode="auto">
          <a:xfrm>
            <a:off x="285720" y="500042"/>
            <a:ext cx="8437313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PE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Contribución al ICT según </a:t>
            </a:r>
            <a:endParaRPr lang="es-PE" sz="32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PE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dimensiones </a:t>
            </a:r>
            <a:r>
              <a:rPr lang="es-PE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PE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análisis</a:t>
            </a:r>
            <a:endParaRPr lang="es-PE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 cstate="print"/>
          <a:srcRect l="919" t="2904" b="7094"/>
          <a:stretch>
            <a:fillRect/>
          </a:stretch>
        </p:blipFill>
        <p:spPr bwMode="auto">
          <a:xfrm>
            <a:off x="714348" y="1714488"/>
            <a:ext cx="7700962" cy="442915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714348" y="6286520"/>
            <a:ext cx="8143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200" b="1" i="1" dirty="0" smtClean="0">
                <a:solidFill>
                  <a:schemeClr val="accent2"/>
                </a:solidFill>
              </a:rPr>
              <a:t>Cultura Tributaria. Instituto de Administración Tributaria y Aduanera, SUNAT, segunda edición, 2012, </a:t>
            </a:r>
            <a:r>
              <a:rPr lang="es-PE" sz="1200" b="1" i="1" dirty="0" err="1" smtClean="0">
                <a:solidFill>
                  <a:schemeClr val="accent2"/>
                </a:solidFill>
              </a:rPr>
              <a:t>pag</a:t>
            </a:r>
            <a:r>
              <a:rPr lang="es-PE" sz="1200" b="1" i="1" dirty="0" smtClean="0">
                <a:solidFill>
                  <a:schemeClr val="accent2"/>
                </a:solidFill>
              </a:rPr>
              <a:t>. 188</a:t>
            </a:r>
            <a:endParaRPr lang="es-PE" sz="1200" b="1" i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1285860"/>
            <a:ext cx="8464454" cy="5383500"/>
          </a:xfrm>
          <a:noFill/>
        </p:spPr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es-ES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Los indicadores de procesos y normas sociales son los que contribuyen en un 67.6% a la formación de la conciencia tributaria en el Perú. </a:t>
            </a:r>
          </a:p>
          <a:p>
            <a:endParaRPr lang="es-ES" sz="2200" b="1" dirty="0" smtClean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es-ES" sz="2200" b="1" dirty="0" smtClean="0">
                <a:solidFill>
                  <a:srgbClr val="8A0000"/>
                </a:solidFill>
                <a:latin typeface="Arial" pitchFamily="34" charset="0"/>
                <a:cs typeface="Arial" pitchFamily="34" charset="0"/>
              </a:rPr>
              <a:t>Los indicadores de valores personales sólo contribuyen con un 5.7%. Por ello, es común escuchar que “la gente no tiene valores”. </a:t>
            </a:r>
            <a:endParaRPr lang="es-PE" sz="2200" b="1" dirty="0" smtClean="0">
              <a:solidFill>
                <a:srgbClr val="8A0000"/>
              </a:solidFill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es-ES" sz="2200" b="1" dirty="0" smtClean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es-ES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La gente tiene valores universalistas y hasta trascendentales pero los pone a un lado porque no les sirven como razones argumentativas para cumplir por con sus impuestos por:</a:t>
            </a:r>
          </a:p>
          <a:p>
            <a:pPr lvl="1"/>
            <a:endParaRPr lang="es-ES" sz="2200" b="1" dirty="0" smtClean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  <a:p>
            <a:pPr lvl="1"/>
            <a:r>
              <a:rPr lang="es-ES" sz="2200" b="1" dirty="0" smtClean="0">
                <a:solidFill>
                  <a:srgbClr val="8A0000"/>
                </a:solidFill>
                <a:latin typeface="Arial" pitchFamily="34" charset="0"/>
                <a:cs typeface="Arial" pitchFamily="34" charset="0"/>
              </a:rPr>
              <a:t>mal funcionamiento del sistema </a:t>
            </a:r>
          </a:p>
          <a:p>
            <a:pPr lvl="1"/>
            <a:r>
              <a:rPr lang="es-ES" sz="2200" b="1" dirty="0" smtClean="0">
                <a:solidFill>
                  <a:srgbClr val="8A0000"/>
                </a:solidFill>
                <a:latin typeface="Arial" pitchFamily="34" charset="0"/>
                <a:cs typeface="Arial" pitchFamily="34" charset="0"/>
              </a:rPr>
              <a:t>mal uso de los recursos del Estado</a:t>
            </a:r>
          </a:p>
          <a:p>
            <a:pPr lvl="1"/>
            <a:r>
              <a:rPr lang="es-ES" sz="2200" b="1" dirty="0" smtClean="0">
                <a:solidFill>
                  <a:srgbClr val="8A0000"/>
                </a:solidFill>
                <a:latin typeface="Arial" pitchFamily="34" charset="0"/>
                <a:cs typeface="Arial" pitchFamily="34" charset="0"/>
              </a:rPr>
              <a:t>corrupción</a:t>
            </a:r>
          </a:p>
          <a:p>
            <a:pPr lvl="1"/>
            <a:r>
              <a:rPr lang="es-ES" sz="2200" b="1" dirty="0" smtClean="0">
                <a:solidFill>
                  <a:srgbClr val="8A0000"/>
                </a:solidFill>
                <a:latin typeface="Arial" pitchFamily="34" charset="0"/>
                <a:cs typeface="Arial" pitchFamily="34" charset="0"/>
              </a:rPr>
              <a:t>poco beneficio que recibe a cambio de sus tributos</a:t>
            </a:r>
          </a:p>
          <a:p>
            <a:pPr lvl="1"/>
            <a:r>
              <a:rPr lang="es-ES" sz="2200" b="1" dirty="0" smtClean="0">
                <a:solidFill>
                  <a:srgbClr val="8A0000"/>
                </a:solidFill>
                <a:latin typeface="Arial" pitchFamily="34" charset="0"/>
                <a:cs typeface="Arial" pitchFamily="34" charset="0"/>
              </a:rPr>
              <a:t>incumplimiento del contrato social</a:t>
            </a:r>
          </a:p>
          <a:p>
            <a:pPr lvl="1"/>
            <a:r>
              <a:rPr lang="es-ES" sz="2200" b="1" dirty="0" smtClean="0">
                <a:solidFill>
                  <a:srgbClr val="8A0000"/>
                </a:solidFill>
                <a:latin typeface="Arial" pitchFamily="34" charset="0"/>
                <a:cs typeface="Arial" pitchFamily="34" charset="0"/>
              </a:rPr>
              <a:t>hay muchos otros que están evadiendo</a:t>
            </a:r>
            <a:endParaRPr lang="es-PE" sz="2200" b="1" dirty="0" smtClean="0">
              <a:solidFill>
                <a:srgbClr val="8A0000"/>
              </a:solidFill>
              <a:latin typeface="Arial" pitchFamily="34" charset="0"/>
              <a:cs typeface="Arial" pitchFamily="34" charset="0"/>
            </a:endParaRPr>
          </a:p>
          <a:p>
            <a:endParaRPr lang="es-PE" sz="1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548680"/>
            <a:ext cx="8352928" cy="5472608"/>
          </a:xfrm>
        </p:spPr>
        <p:txBody>
          <a:bodyPr>
            <a:normAutofit fontScale="90000"/>
          </a:bodyPr>
          <a:lstStyle/>
          <a:p>
            <a:pPr marL="266700" indent="-266700" algn="l"/>
            <a:r>
              <a:rPr lang="es-PE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¿Cuáles son las conclusiones mas </a:t>
            </a:r>
            <a:br>
              <a:rPr lang="es-PE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s-PE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 importantes para nosotros?</a:t>
            </a:r>
            <a:br>
              <a:rPr lang="es-PE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s-PE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PE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s-PE" sz="24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PE" sz="24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s-PE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Contamos con ciudadanos con valores altruistas pero que no están dispuestos a cumplir con sus obligaciones tributarias porque  perciben que el Estado no cumple con sus funciones adecuadamente.</a:t>
            </a:r>
            <a:br>
              <a:rPr lang="es-PE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s-PE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PE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s-PE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La responsabilidad en el cumplimiento y la generación de conciencia trasciende a la Administración Tributaria.</a:t>
            </a:r>
            <a:br>
              <a:rPr lang="es-PE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s-PE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PE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s-PE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Existe corresponsabilidad de los diferentes estamentos del Estado en los niveles de conciencia tributaria</a:t>
            </a:r>
            <a:br>
              <a:rPr lang="es-PE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s-PE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PE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s-PE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La investigación objetiva permite ajustar la estrategia a cada realidad y medir impactos.</a:t>
            </a:r>
            <a:r>
              <a:rPr lang="es-PE" sz="2000" dirty="0" smtClean="0"/>
              <a:t/>
            </a:r>
            <a:br>
              <a:rPr lang="es-PE" sz="2000" dirty="0" smtClean="0"/>
            </a:br>
            <a:r>
              <a:rPr lang="es-PE" sz="2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s-PE" sz="2000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4339" name="2 Imagen" descr="important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296144" cy="108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1071546"/>
            <a:ext cx="8286808" cy="1066800"/>
          </a:xfrm>
        </p:spPr>
        <p:txBody>
          <a:bodyPr>
            <a:noAutofit/>
          </a:bodyPr>
          <a:lstStyle/>
          <a:p>
            <a:r>
              <a:rPr lang="es-PE" sz="3600" b="1" dirty="0" smtClean="0">
                <a:solidFill>
                  <a:srgbClr val="8A0000"/>
                </a:solidFill>
                <a:latin typeface="Arial" pitchFamily="34" charset="0"/>
                <a:cs typeface="Arial" pitchFamily="34" charset="0"/>
              </a:rPr>
              <a:t>¿Qué se requiere </a:t>
            </a:r>
            <a:br>
              <a:rPr lang="es-PE" sz="3600" b="1" dirty="0" smtClean="0">
                <a:solidFill>
                  <a:srgbClr val="8A0000"/>
                </a:solidFill>
                <a:latin typeface="Arial" pitchFamily="34" charset="0"/>
                <a:cs typeface="Arial" pitchFamily="34" charset="0"/>
              </a:rPr>
            </a:br>
            <a:r>
              <a:rPr lang="es-PE" sz="3600" b="1" dirty="0" smtClean="0">
                <a:solidFill>
                  <a:srgbClr val="8A0000"/>
                </a:solidFill>
                <a:latin typeface="Arial" pitchFamily="34" charset="0"/>
                <a:cs typeface="Arial" pitchFamily="34" charset="0"/>
              </a:rPr>
              <a:t>para mejorar estos indicadores?</a:t>
            </a:r>
            <a:endParaRPr lang="es-PE" sz="3600" b="1" dirty="0">
              <a:solidFill>
                <a:srgbClr val="8A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 descr="http://www.cable.alcan.com/NR/rdonlyres/753F1094-0D3D-44AB-9D69-6A06DB2113D9/0/Result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2500306"/>
            <a:ext cx="2381250" cy="2676525"/>
          </a:xfrm>
          <a:prstGeom prst="rect">
            <a:avLst/>
          </a:prstGeom>
          <a:noFill/>
        </p:spPr>
      </p:pic>
      <p:sp>
        <p:nvSpPr>
          <p:cNvPr id="4" name="Text Box 1026"/>
          <p:cNvSpPr txBox="1">
            <a:spLocks noChangeArrowheads="1"/>
          </p:cNvSpPr>
          <p:nvPr/>
        </p:nvSpPr>
        <p:spPr bwMode="auto">
          <a:xfrm>
            <a:off x="2857488" y="2857496"/>
            <a:ext cx="6000792" cy="2831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lvl="1" algn="ctr">
              <a:spcBef>
                <a:spcPct val="50000"/>
              </a:spcBef>
            </a:pPr>
            <a:r>
              <a:rPr lang="pt-BR" sz="20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MENOS DISCURSO MAS ACCIÓN COHESIONADA</a:t>
            </a:r>
            <a:endParaRPr lang="pt-BR" sz="20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lvl="1" algn="ctr">
              <a:spcBef>
                <a:spcPct val="50000"/>
              </a:spcBef>
            </a:pPr>
            <a:r>
              <a:rPr lang="es-ES" sz="2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La ciudadanía fiscal es el tema más importante y cohesionador en los países en desarrollo.</a:t>
            </a:r>
          </a:p>
          <a:p>
            <a:pPr marL="0" lvl="1" algn="ctr">
              <a:spcBef>
                <a:spcPct val="50000"/>
              </a:spcBef>
            </a:pPr>
            <a:endParaRPr lang="es-ES" sz="20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lvl="1" algn="ctr">
              <a:spcBef>
                <a:spcPct val="50000"/>
              </a:spcBef>
            </a:pPr>
            <a:r>
              <a:rPr lang="es-ES" sz="20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Trabajar en conjunto</a:t>
            </a:r>
            <a:endParaRPr lang="pt-BR" sz="20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lvl="1" eaLnBrk="0" hangingPunct="0">
              <a:lnSpc>
                <a:spcPct val="80000"/>
              </a:lnSpc>
              <a:spcBef>
                <a:spcPct val="20000"/>
              </a:spcBef>
            </a:pPr>
            <a:endParaRPr lang="es-ES" sz="2800" b="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cultura">
  <a:themeElements>
    <a:clrScheme name="PCCT_slides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CCT_slid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CCT_slides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CCT_slides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CCT_slides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CCT_slides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CCT_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CCT_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CCT_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 cultura</Template>
  <TotalTime>12484</TotalTime>
  <Words>872</Words>
  <Application>Microsoft Office PowerPoint</Application>
  <PresentationFormat>Presentación en pantalla (4:3)</PresentationFormat>
  <Paragraphs>98</Paragraphs>
  <Slides>14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tema cultura</vt:lpstr>
      <vt:lpstr>Presentación de PowerPoint</vt:lpstr>
      <vt:lpstr>PROPÓSITOS DEL ESTUDIO</vt:lpstr>
      <vt:lpstr>Formas tradicionales de intervenir en el cumplimiento tributario</vt:lpstr>
      <vt:lpstr>Presentación de PowerPoint</vt:lpstr>
      <vt:lpstr>¿Cuál de los tres componentes tienen un mayor impacto en el Índice de Conciencia Tributaria en Perú?</vt:lpstr>
      <vt:lpstr>Presentación de PowerPoint</vt:lpstr>
      <vt:lpstr>Presentación de PowerPoint</vt:lpstr>
      <vt:lpstr> ¿Cuáles son las conclusiones mas          importantes para nosotros?   Contamos con ciudadanos con valores altruistas pero que no están dispuestos a cumplir con sus obligaciones tributarias porque  perciben que el Estado no cumple con sus funciones adecuadamente.  La responsabilidad en el cumplimiento y la generación de conciencia trasciende a la Administración Tributaria.  Existe corresponsabilidad de los diferentes estamentos del Estado en los niveles de conciencia tributaria  La investigación objetiva permite ajustar la estrategia a cada realidad y medir impactos.  </vt:lpstr>
      <vt:lpstr>¿Qué se requiere  para mejorar estos indicadores?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SUNAT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Circulo virtuoso tributacion</dc:title>
  <dc:subject>Ingresantes</dc:subject>
  <dc:creator>Carmen Vargas</dc:creator>
  <cp:lastModifiedBy>Borja Diaz</cp:lastModifiedBy>
  <cp:revision>393</cp:revision>
  <dcterms:created xsi:type="dcterms:W3CDTF">2006-05-05T15:56:04Z</dcterms:created>
  <dcterms:modified xsi:type="dcterms:W3CDTF">2013-07-10T10:02:54Z</dcterms:modified>
  <cp:category>Programa de Cultura Tributaria</cp:category>
  <cp:contentStatus>terminada</cp:contentStatus>
</cp:coreProperties>
</file>